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303" r:id="rId7"/>
    <p:sldId id="304" r:id="rId8"/>
    <p:sldId id="305" r:id="rId9"/>
    <p:sldId id="306" r:id="rId10"/>
    <p:sldId id="307" r:id="rId11"/>
    <p:sldId id="261" r:id="rId12"/>
    <p:sldId id="262" r:id="rId13"/>
    <p:sldId id="265" r:id="rId14"/>
    <p:sldId id="266" r:id="rId15"/>
    <p:sldId id="308" r:id="rId16"/>
    <p:sldId id="263" r:id="rId17"/>
    <p:sldId id="309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8" r:id="rId38"/>
    <p:sldId id="286" r:id="rId39"/>
    <p:sldId id="289" r:id="rId40"/>
    <p:sldId id="290" r:id="rId41"/>
    <p:sldId id="291" r:id="rId42"/>
    <p:sldId id="292" r:id="rId43"/>
    <p:sldId id="310" r:id="rId44"/>
    <p:sldId id="302" r:id="rId45"/>
    <p:sldId id="293" r:id="rId46"/>
    <p:sldId id="311" r:id="rId47"/>
    <p:sldId id="312" r:id="rId48"/>
    <p:sldId id="294" r:id="rId49"/>
    <p:sldId id="295" r:id="rId50"/>
    <p:sldId id="296" r:id="rId51"/>
    <p:sldId id="314" r:id="rId52"/>
    <p:sldId id="297" r:id="rId53"/>
    <p:sldId id="298" r:id="rId54"/>
    <p:sldId id="299" r:id="rId55"/>
    <p:sldId id="300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3399"/>
    <a:srgbClr val="00FFFF"/>
    <a:srgbClr val="FF9900"/>
    <a:srgbClr val="CC0000"/>
    <a:srgbClr val="00FF00"/>
    <a:srgbClr val="FF99FF"/>
    <a:srgbClr val="008000"/>
    <a:srgbClr val="6600CC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4" autoAdjust="0"/>
    <p:restoredTop sz="94660"/>
  </p:normalViewPr>
  <p:slideViewPr>
    <p:cSldViewPr>
      <p:cViewPr varScale="1">
        <p:scale>
          <a:sx n="110" d="100"/>
          <a:sy n="110" d="100"/>
        </p:scale>
        <p:origin x="-16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BA3-E31C-464A-963A-9975E910E13F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BD7CC-D048-4F70-8A9A-5BDC78D1F6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642918"/>
            <a:ext cx="8143932" cy="4786346"/>
          </a:xfrm>
          <a:solidFill>
            <a:schemeClr val="accent4">
              <a:alpha val="21000"/>
            </a:schemeClr>
          </a:solidFill>
          <a:ln>
            <a:solidFill>
              <a:srgbClr val="FF99FF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Лекция №1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 пути развития ортодонтии. Филогенез и онтогенез зубочелюстной системы. Возрастные особенности развития зубочелюстной системы ребенка в норме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5643578"/>
            <a:ext cx="4114784" cy="107157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r"/>
            <a:r>
              <a:rPr lang="ru-RU" sz="1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14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ОрГМУ</a:t>
            </a:r>
            <a:r>
              <a:rPr lang="ru-RU" sz="1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Минздрава </a:t>
            </a: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</a:p>
          <a:p>
            <a:pPr algn="r"/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Кафедра терапевтической стоматологии</a:t>
            </a:r>
          </a:p>
          <a:p>
            <a:pPr algn="r"/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Преподаватель: ассистент кафедры терапевтической стоматологии</a:t>
            </a:r>
          </a:p>
          <a:p>
            <a:pPr algn="r"/>
            <a:r>
              <a:rPr lang="ru-RU" sz="1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Керриган</a:t>
            </a: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А.В.</a:t>
            </a:r>
            <a:endParaRPr lang="ru-RU" sz="1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ÐÐ°ÑÑÐ¸Ð½ÐºÐ¸ Ð¿Ð¾ Ð·Ð°Ð¿ÑÐ¾ÑÑ Ð°Ð¿Ð¿Ð°ÑÐ°Ñ Ð¿ÐµÑÑÐ¸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2544" y="-428652"/>
            <a:ext cx="9666544" cy="79296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12" y="1071546"/>
            <a:ext cx="2686040" cy="4525963"/>
          </a:xfrm>
        </p:spPr>
        <p:txBody>
          <a:bodyPr anchor="ctr"/>
          <a:lstStyle/>
          <a:p>
            <a:pPr>
              <a:buNone/>
            </a:pPr>
            <a:r>
              <a:rPr lang="ru-RU" dirty="0" smtClean="0">
                <a:solidFill>
                  <a:srgbClr val="FF99FF"/>
                </a:solidFill>
              </a:rPr>
              <a:t>Дуги с</a:t>
            </a:r>
            <a:r>
              <a:rPr lang="en-US" dirty="0" smtClean="0">
                <a:solidFill>
                  <a:srgbClr val="FF99FF"/>
                </a:solidFill>
              </a:rPr>
              <a:t> </a:t>
            </a:r>
            <a:r>
              <a:rPr lang="ru-RU" sz="4000" i="1" dirty="0" smtClean="0">
                <a:solidFill>
                  <a:srgbClr val="FF0000"/>
                </a:solidFill>
              </a:rPr>
              <a:t>памятью формы: </a:t>
            </a:r>
            <a:r>
              <a:rPr lang="en-US" dirty="0" err="1" smtClean="0">
                <a:solidFill>
                  <a:srgbClr val="FF99FF"/>
                </a:solidFill>
              </a:rPr>
              <a:t>NiTi</a:t>
            </a:r>
            <a:r>
              <a:rPr lang="en-US" dirty="0" smtClean="0">
                <a:solidFill>
                  <a:srgbClr val="FF99FF"/>
                </a:solidFill>
              </a:rPr>
              <a:t>, </a:t>
            </a:r>
            <a:r>
              <a:rPr lang="en-US" dirty="0" err="1" smtClean="0">
                <a:solidFill>
                  <a:srgbClr val="FF99FF"/>
                </a:solidFill>
              </a:rPr>
              <a:t>CuNiTi</a:t>
            </a:r>
            <a:endParaRPr lang="ru-RU" dirty="0">
              <a:solidFill>
                <a:srgbClr val="FF99FF"/>
              </a:solidFill>
            </a:endParaRPr>
          </a:p>
        </p:txBody>
      </p:sp>
      <p:pic>
        <p:nvPicPr>
          <p:cNvPr id="10242" name="Picture 2" descr="ÐÐ°ÑÑÐ¸Ð½ÐºÐ¸ Ð¿Ð¾ Ð·Ð°Ð¿ÑÐ¾ÑÑ Ð´ÑÐ³Ð° Ni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5929354" cy="5929354"/>
          </a:xfrm>
          <a:prstGeom prst="rect">
            <a:avLst/>
          </a:prstGeom>
          <a:noFill/>
          <a:ln w="57150">
            <a:solidFill>
              <a:srgbClr val="FF99FF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1285860"/>
            <a:ext cx="4857784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Chris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Farrell</a:t>
            </a:r>
            <a:r>
              <a:rPr lang="ru-RU" dirty="0" smtClean="0">
                <a:solidFill>
                  <a:srgbClr val="FFFF00"/>
                </a:solidFill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миофункциональные</a:t>
            </a:r>
            <a:r>
              <a:rPr lang="ru-RU" dirty="0" smtClean="0"/>
              <a:t> аппараты – </a:t>
            </a:r>
            <a:r>
              <a:rPr lang="ru-RU" dirty="0" err="1" smtClean="0"/>
              <a:t>трейнеры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218" name="AutoShape 2" descr="ÐÐ°ÑÑÐ¸Ð½ÐºÐ¸ Ð¿Ð¾ Ð·Ð°Ð¿ÑÐ¾ÑÑ chris farrell myofunct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ÐÐ°ÑÑÐ¸Ð½ÐºÐ¸ Ð¿Ð¾ Ð·Ð°Ð¿ÑÐ¾ÑÑ chris farrell myofunct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ÐÐ°ÑÑÐ¸Ð½ÐºÐ¸ Ð¿Ð¾ Ð·Ð°Ð¿ÑÐ¾ÑÑ chris farrell myofunct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https://bitemagazine.com.au/wp-content/uploads/2014/10/Dr-Chris-Farrell-0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286148" cy="3286148"/>
          </a:xfrm>
          <a:prstGeom prst="rect">
            <a:avLst/>
          </a:prstGeom>
          <a:noFill/>
          <a:ln w="57150">
            <a:solidFill>
              <a:srgbClr val="F7DE9F"/>
            </a:solidFill>
          </a:ln>
        </p:spPr>
      </p:pic>
      <p:pic>
        <p:nvPicPr>
          <p:cNvPr id="9230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38567"/>
            <a:ext cx="9211570" cy="3019433"/>
          </a:xfrm>
          <a:prstGeom prst="rect">
            <a:avLst/>
          </a:prstGeom>
          <a:noFill/>
          <a:ln w="57150">
            <a:solidFill>
              <a:srgbClr val="F7DE9F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ÑÐ²ÐµÑÐ½ÑÐµ Ð»Ð¸Ð³Ð°ÑÑÑÑ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425" y="-142900"/>
            <a:ext cx="13329280" cy="72866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Лигатурные </a:t>
            </a:r>
            <a:r>
              <a:rPr lang="ru-RU" dirty="0" err="1" smtClean="0"/>
              <a:t>брекеты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Ð°Ð¼Ð¾Ð»Ð¸Ð³Ð¸ÑÑÑÑÐ¸Ðµ Ð±ÑÐµÐºÐµÑÑ dam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-285776"/>
            <a:ext cx="1905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</a:rPr>
              <a:t>Самолигирующие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</a:rPr>
              <a:t>брекеты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ÐÐ°ÑÑÐ¸Ð½ÐºÐ¸ Ð¿Ð¾ Ð·Ð°Ð¿ÑÐ¾ÑÑ Ð¼Ð¸ÐºÑÐ¾Ð¸Ð¼Ð¿Ð»Ð°Ð½ÑÑ Ð² Ð¾ÑÑÐ¾Ð´Ð¾Ð½Ñ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0"/>
            <a:ext cx="1130852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5908"/>
            <a:ext cx="9144000" cy="67393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ÐÐ°ÑÑÐ¸Ð½ÐºÐ¸ Ð¿Ð¾ Ð·Ð°Ð¿ÑÐ¾ÑÑ invisalig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5072050"/>
            <a:ext cx="4214810" cy="1785950"/>
          </a:xfrm>
          <a:prstGeom prst="rect">
            <a:avLst/>
          </a:prstGeom>
          <a:noFill/>
        </p:spPr>
      </p:pic>
      <p:pic>
        <p:nvPicPr>
          <p:cNvPr id="8196" name="Picture 4" descr="ÐÐ°ÑÑÐ¸Ð½ÐºÐ¸ Ð¿Ð¾ Ð·Ð°Ð¿ÑÐ¾ÑÑ invisalig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00372"/>
            <a:ext cx="5500694" cy="3845958"/>
          </a:xfrm>
          <a:prstGeom prst="rect">
            <a:avLst/>
          </a:prstGeom>
          <a:noFill/>
        </p:spPr>
      </p:pic>
      <p:sp>
        <p:nvSpPr>
          <p:cNvPr id="8198" name="AutoShape 6" descr="ÐÐ°ÑÑÐ¸Ð½ÐºÐ¸ Ð¿Ð¾ Ð·Ð°Ð¿ÑÐ¾ÑÑ invisal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ÐÐ°ÑÑÐ¸Ð½ÐºÐ¸ Ð¿Ð¾ Ð·Ð°Ð¿ÑÐ¾ÑÑ invisal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ÐÐ°ÑÑÐ¸Ð½ÐºÐ¸ Ð¿Ð¾ Ð·Ð°Ð¿ÑÐ¾ÑÑ invisal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ÐÐ°ÑÑÐ¸Ð½ÐºÐ¸ Ð¿Ð¾ Ð·Ð°Ð¿ÑÐ¾ÑÑ invisal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7715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Продолжение следует…</a:t>
            </a:r>
            <a:endParaRPr lang="ru-RU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Филогенез и онтогенез зубочелюстной системы.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8358246" cy="49006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b="1" dirty="0" err="1" smtClean="0">
                <a:solidFill>
                  <a:srgbClr val="C00000"/>
                </a:solidFill>
              </a:rPr>
              <a:t>Филогене́з</a:t>
            </a:r>
            <a:r>
              <a:rPr lang="ru-RU" b="1" dirty="0" smtClean="0"/>
              <a:t> </a:t>
            </a:r>
            <a:r>
              <a:rPr lang="ru-RU" dirty="0" smtClean="0"/>
              <a:t>— </a:t>
            </a:r>
            <a:r>
              <a:rPr lang="ru-RU" i="1" dirty="0" smtClean="0"/>
              <a:t>историческое развитие организмов. </a:t>
            </a:r>
            <a:r>
              <a:rPr lang="ru-RU" dirty="0" smtClean="0"/>
              <a:t>В биологии филогенез рассматривает </a:t>
            </a:r>
            <a:r>
              <a:rPr lang="ru-RU" i="1" u="sng" dirty="0" smtClean="0"/>
              <a:t>развитие биологического вида во времени</a:t>
            </a:r>
            <a:r>
              <a:rPr lang="ru-RU" i="1" dirty="0" smtClean="0"/>
              <a:t>.</a:t>
            </a:r>
          </a:p>
          <a:p>
            <a:r>
              <a:rPr lang="ru-RU" b="1" dirty="0" err="1" smtClean="0">
                <a:solidFill>
                  <a:srgbClr val="00B050"/>
                </a:solidFill>
              </a:rPr>
              <a:t>Онтогене́з</a:t>
            </a:r>
            <a:r>
              <a:rPr lang="ru-RU" dirty="0" smtClean="0"/>
              <a:t>  — </a:t>
            </a:r>
            <a:r>
              <a:rPr lang="ru-RU" i="1" u="sng" dirty="0" smtClean="0"/>
              <a:t>индивидуальное развитие организма</a:t>
            </a:r>
            <a:r>
              <a:rPr lang="ru-RU" dirty="0" smtClean="0"/>
              <a:t>, совокупность последовательных морфологических, физиологических и биохимических преобразований, претерпеваемых организмом от оплодотворения (при половом размножении) или от момента отделения от материнской особи (при бесполом размножении) до конца жизни.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Филогенез ЗЧС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/>
          <a:lstStyle/>
          <a:p>
            <a:pPr algn="ctr">
              <a:buNone/>
            </a:pPr>
            <a:r>
              <a:rPr lang="ru-RU" u="sng" dirty="0" smtClean="0">
                <a:solidFill>
                  <a:srgbClr val="FFFF00"/>
                </a:solidFill>
              </a:rPr>
              <a:t>Жевательный аппарат</a:t>
            </a:r>
            <a:endParaRPr lang="ru-RU" u="sng" dirty="0">
              <a:solidFill>
                <a:srgbClr val="FFFF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571613"/>
          <a:ext cx="8572561" cy="7999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  <a:gridCol w="2406333"/>
                <a:gridCol w="3308708"/>
              </a:tblGrid>
              <a:tr h="9289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022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72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Первичный 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жевательный аппарат, сустав отсутствует</a:t>
                      </a:r>
                    </a:p>
                    <a:p>
                      <a:pPr algn="ctr"/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2400" b="1" baseline="0" dirty="0" smtClean="0">
                          <a:solidFill>
                            <a:srgbClr val="FF3399"/>
                          </a:solidFill>
                        </a:rPr>
                        <a:t>хрящевые рыбы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>
                          <a:solidFill>
                            <a:schemeClr val="tx1"/>
                          </a:solidFill>
                        </a:rPr>
                        <a:t>Вторичный жевательный</a:t>
                      </a:r>
                      <a:r>
                        <a:rPr lang="ru-RU" sz="2400" baseline="0" smtClean="0">
                          <a:solidFill>
                            <a:schemeClr val="tx1"/>
                          </a:solidFill>
                        </a:rPr>
                        <a:t> аппарат, первичный сустав</a:t>
                      </a:r>
                      <a:endParaRPr lang="ru-RU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40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2400" b="1" kern="120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костистые рыбы, амфибии, рептилии</a:t>
                      </a:r>
                      <a:r>
                        <a:rPr lang="ru-RU" sz="2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Новый вторичный жевательный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аппарат, вторичный сустав</a:t>
                      </a:r>
                    </a:p>
                    <a:p>
                      <a:pPr algn="ctr"/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2400" b="1" baseline="0" dirty="0" smtClean="0">
                          <a:solidFill>
                            <a:srgbClr val="00B050"/>
                          </a:solidFill>
                        </a:rPr>
                        <a:t>млекопитающие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7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5775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7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7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7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Стрелка вниз 6"/>
          <p:cNvSpPr/>
          <p:nvPr/>
        </p:nvSpPr>
        <p:spPr>
          <a:xfrm rot="1633891">
            <a:off x="2200414" y="1441522"/>
            <a:ext cx="285752" cy="1568637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3399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214810" y="1500174"/>
            <a:ext cx="285752" cy="15001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366171">
            <a:off x="6505233" y="1444523"/>
            <a:ext cx="285752" cy="15635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развития ортодонтии: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3116"/>
            <a:ext cx="8258204" cy="318612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старая школа (1728-1890)</a:t>
            </a:r>
          </a:p>
          <a:p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 новая школа (1890 – 1910)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современная школа (1910 – 1929)</a:t>
            </a:r>
          </a:p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 наисовременнейшая школа (с 1930 г. по настоящее время)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3399"/>
                </a:solidFill>
              </a:rPr>
              <a:t>Первичный  жевательный аппарат</a:t>
            </a:r>
            <a:endParaRPr lang="ru-RU" dirty="0">
              <a:solidFill>
                <a:srgbClr val="FF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>
              <a:buNone/>
            </a:pPr>
            <a:endParaRPr lang="ru-RU" b="1" dirty="0" smtClean="0"/>
          </a:p>
          <a:p>
            <a:pPr fontAlgn="t"/>
            <a:r>
              <a:rPr lang="ru-RU" b="1" dirty="0" smtClean="0"/>
              <a:t>из </a:t>
            </a:r>
            <a:r>
              <a:rPr lang="ru-RU" b="1" u="sng" dirty="0" smtClean="0"/>
              <a:t>2х висцеральных дуг</a:t>
            </a:r>
            <a:r>
              <a:rPr lang="ru-RU" b="1" dirty="0" smtClean="0"/>
              <a:t>:</a:t>
            </a:r>
            <a:endParaRPr lang="ru-RU" dirty="0" smtClean="0"/>
          </a:p>
          <a:p>
            <a:pPr fontAlgn="t">
              <a:buNone/>
            </a:pPr>
            <a:endParaRPr lang="ru-RU" b="1" dirty="0" smtClean="0"/>
          </a:p>
          <a:p>
            <a:pPr fontAlgn="t"/>
            <a:r>
              <a:rPr lang="ru-RU" dirty="0" smtClean="0">
                <a:solidFill>
                  <a:srgbClr val="FFFF00"/>
                </a:solidFill>
              </a:rPr>
              <a:t>челюстной</a:t>
            </a:r>
            <a:r>
              <a:rPr lang="ru-RU" dirty="0" smtClean="0"/>
              <a:t> (небно-квадратный и </a:t>
            </a:r>
            <a:r>
              <a:rPr lang="ru-RU" dirty="0" err="1" smtClean="0"/>
              <a:t>меккелев</a:t>
            </a:r>
            <a:r>
              <a:rPr lang="ru-RU" dirty="0" smtClean="0"/>
              <a:t> хрящи)</a:t>
            </a:r>
          </a:p>
          <a:p>
            <a:pPr fontAlgn="t"/>
            <a:r>
              <a:rPr lang="ru-RU" dirty="0" smtClean="0">
                <a:solidFill>
                  <a:srgbClr val="FF00FF"/>
                </a:solidFill>
              </a:rPr>
              <a:t>подъязычной</a:t>
            </a:r>
            <a:r>
              <a:rPr lang="ru-RU" dirty="0" smtClean="0"/>
              <a:t> (</a:t>
            </a:r>
            <a:r>
              <a:rPr lang="ru-RU" dirty="0" err="1" smtClean="0"/>
              <a:t>челюстноподъязычный</a:t>
            </a:r>
            <a:r>
              <a:rPr lang="ru-RU" dirty="0" smtClean="0"/>
              <a:t> и подъязычный хрящи)</a:t>
            </a:r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Вторичный жевательный аппарат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72072"/>
          </a:xfrm>
        </p:spPr>
        <p:txBody>
          <a:bodyPr/>
          <a:lstStyle/>
          <a:p>
            <a:r>
              <a:rPr lang="ru-RU" dirty="0" smtClean="0"/>
              <a:t>Состоит из </a:t>
            </a:r>
            <a:r>
              <a:rPr lang="ru-RU" dirty="0" smtClean="0">
                <a:solidFill>
                  <a:srgbClr val="00B0F0"/>
                </a:solidFill>
              </a:rPr>
              <a:t>покровных костей</a:t>
            </a:r>
            <a:r>
              <a:rPr lang="ru-RU" dirty="0" smtClean="0"/>
              <a:t>, минувших хрящевую стадию развития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00B0F0"/>
                </a:solidFill>
              </a:rPr>
              <a:t>Первичный сустав</a:t>
            </a:r>
            <a:r>
              <a:rPr lang="ru-RU" dirty="0" smtClean="0"/>
              <a:t>, образуемый </a:t>
            </a:r>
            <a:r>
              <a:rPr lang="ru-RU" dirty="0" smtClean="0">
                <a:solidFill>
                  <a:srgbClr val="00B0F0"/>
                </a:solidFill>
              </a:rPr>
              <a:t>двумя костями</a:t>
            </a:r>
            <a:r>
              <a:rPr lang="ru-RU" dirty="0" smtClean="0"/>
              <a:t>, входящими в состав челюстного аппарата (</a:t>
            </a:r>
            <a:r>
              <a:rPr lang="ru-RU" dirty="0" smtClean="0">
                <a:solidFill>
                  <a:srgbClr val="00B0F0"/>
                </a:solidFill>
              </a:rPr>
              <a:t>квадратной</a:t>
            </a:r>
            <a:r>
              <a:rPr lang="ru-RU" dirty="0" smtClean="0"/>
              <a:t> и </a:t>
            </a:r>
            <a:r>
              <a:rPr lang="ru-RU" dirty="0" err="1" smtClean="0">
                <a:solidFill>
                  <a:srgbClr val="00B0F0"/>
                </a:solidFill>
              </a:rPr>
              <a:t>сочленованной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Новый вторичный жевательный аппарат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97207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Межчелюстные кости срастаются с челюстными, твердое небо образуется за счет межчелюстных, челюстных и небных костей. </a:t>
            </a:r>
          </a:p>
          <a:p>
            <a:r>
              <a:rPr lang="ru-RU" dirty="0" smtClean="0"/>
              <a:t>Нижняя челюсть представлена только одной зубной костью, восходящая ветвь которой сочленяется через суставной отросток с чешуйчатой костью, образуя вторичный сустав. </a:t>
            </a:r>
          </a:p>
          <a:p>
            <a:r>
              <a:rPr lang="ru-RU" dirty="0" smtClean="0"/>
              <a:t>У примитивных форм млекопитающих (однопроходных) имеется бездисковая форма сустава. Далее дифференцируются отдельные элементы сустава: диск, суставная ямка, суставной бугорок, суставной отросток.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Зубы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FF3399"/>
                </a:solidFill>
              </a:rPr>
              <a:t>Хрящевые, костные рыбы, амфибии и рептилии</a:t>
            </a:r>
            <a:r>
              <a:rPr lang="ru-RU" dirty="0" smtClean="0"/>
              <a:t>: зубы имеют неопределенную форму; имеется различное количество и расположение зубов, смена их идет в течение всей жизни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00B050"/>
                </a:solidFill>
              </a:rPr>
              <a:t>Млекопитающие</a:t>
            </a:r>
            <a:r>
              <a:rPr lang="ru-RU" dirty="0" smtClean="0"/>
              <a:t>: определенная группа зубов(по функциональным группам), определенное их количество, определенное количество комплектов (смен зубов); зубы располагаются только на челюстях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Млекопитающие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265705"/>
                <a:gridCol w="2830295"/>
              </a:tblGrid>
              <a:tr h="26289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28900">
                <a:tc>
                  <a:txBody>
                    <a:bodyPr/>
                    <a:lstStyle/>
                    <a:p>
                      <a:r>
                        <a:rPr lang="ru-RU" u="sng" dirty="0" smtClean="0"/>
                        <a:t>Вертикальные движения нижней челюсти</a:t>
                      </a:r>
                      <a:r>
                        <a:rPr lang="ru-RU" dirty="0" smtClean="0"/>
                        <a:t>, имеются </a:t>
                      </a:r>
                      <a:r>
                        <a:rPr lang="ru-RU" dirty="0" err="1" smtClean="0"/>
                        <a:t>острорежущие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трехбугорчатые</a:t>
                      </a:r>
                      <a:r>
                        <a:rPr lang="ru-RU" dirty="0" smtClean="0"/>
                        <a:t> коренные зубы;</a:t>
                      </a:r>
                      <a:r>
                        <a:rPr lang="ru-RU" baseline="0" dirty="0" smtClean="0"/>
                        <a:t> шарнирный сустав.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u="sng" dirty="0" smtClean="0"/>
                        <a:t>Сагиттальные движения нижней</a:t>
                      </a:r>
                      <a:r>
                        <a:rPr lang="ru-RU" u="sng" baseline="0" dirty="0" smtClean="0"/>
                        <a:t> челюсти</a:t>
                      </a:r>
                      <a:r>
                        <a:rPr lang="ru-RU" baseline="0" dirty="0" smtClean="0"/>
                        <a:t>, самозатачивающиеся режущие зубы; желобовидный сустав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u="sng" dirty="0" smtClean="0"/>
                        <a:t>Боковые движения нижней челюсти </a:t>
                      </a:r>
                      <a:r>
                        <a:rPr lang="ru-RU" dirty="0" smtClean="0"/>
                        <a:t>и </a:t>
                      </a:r>
                      <a:r>
                        <a:rPr lang="ru-RU" dirty="0" err="1" smtClean="0"/>
                        <a:t>многобугорковые</a:t>
                      </a:r>
                      <a:r>
                        <a:rPr lang="ru-RU" dirty="0" smtClean="0"/>
                        <a:t> коренные зубы.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2" name="Picture 2" descr="ÐÐ°ÑÑÐ¸Ð½ÐºÐ¸ Ð¿Ð¾ Ð·Ð°Ð¿ÑÐ¾ÑÑ ÑÐ¸Ð³Ñ"/>
          <p:cNvPicPr>
            <a:picLocks noChangeAspect="1" noChangeArrowheads="1"/>
          </p:cNvPicPr>
          <p:nvPr/>
        </p:nvPicPr>
        <p:blipFill>
          <a:blip r:embed="rId2"/>
          <a:srcRect l="16063" r="18076"/>
          <a:stretch>
            <a:fillRect/>
          </a:stretch>
        </p:blipFill>
        <p:spPr bwMode="auto">
          <a:xfrm>
            <a:off x="0" y="1571612"/>
            <a:ext cx="3000364" cy="2643206"/>
          </a:xfrm>
          <a:prstGeom prst="rect">
            <a:avLst/>
          </a:prstGeom>
          <a:noFill/>
        </p:spPr>
      </p:pic>
      <p:pic>
        <p:nvPicPr>
          <p:cNvPr id="15364" name="Picture 4" descr="ÐÐ°ÑÑÐ¸Ð½ÐºÐ¸ Ð¿Ð¾ Ð·Ð°Ð¿ÑÐ¾ÑÑ ÑÐ¾Ð¼ÑÐº ÐµÑÑ Ð·ÑÐ±Ñ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571612"/>
            <a:ext cx="3286148" cy="2643206"/>
          </a:xfrm>
          <a:prstGeom prst="rect">
            <a:avLst/>
          </a:prstGeom>
          <a:noFill/>
        </p:spPr>
      </p:pic>
      <p:pic>
        <p:nvPicPr>
          <p:cNvPr id="15366" name="Picture 6" descr="ÐÐ°ÑÑÐ¸Ð½ÐºÐ¸ Ð¿Ð¾ Ð·Ð°Ð¿ÑÐ¾ÑÑ Ð»Ð¾ÑÐ°Ð´Ñ Ð·ÑÐ±Ñ"/>
          <p:cNvPicPr>
            <a:picLocks noChangeAspect="1" noChangeArrowheads="1"/>
          </p:cNvPicPr>
          <p:nvPr/>
        </p:nvPicPr>
        <p:blipFill>
          <a:blip r:embed="rId4"/>
          <a:srcRect r="12144"/>
          <a:stretch>
            <a:fillRect/>
          </a:stretch>
        </p:blipFill>
        <p:spPr bwMode="auto">
          <a:xfrm>
            <a:off x="6286512" y="1571612"/>
            <a:ext cx="2857488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5715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Строение ВНЧС</a:t>
            </a:r>
            <a:endParaRPr lang="ru-RU" dirty="0"/>
          </a:p>
        </p:txBody>
      </p:sp>
      <p:pic>
        <p:nvPicPr>
          <p:cNvPr id="14338" name="Picture 2" descr="ÐÐÐ§Ð¡ Ñ ÑÐ°Ð·Ð»Ð¸ÑÐ½ÑÑ Ð³ÑÑÐ¿Ð¿ Ð¶Ð¸Ð²Ð¾ÑÐ½ÑÑ Ð¸ ÑÐµÐ»Ð¾Ð²ÐµÐº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00174"/>
            <a:ext cx="9143999" cy="46434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72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dirty="0" smtClean="0"/>
              <a:t>Онтогенез ЗЧС</a:t>
            </a:r>
            <a:endParaRPr lang="ru-RU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857760"/>
            <a:ext cx="8229600" cy="162559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dirty="0" smtClean="0"/>
              <a:t>Глоточная перепонка у эмбрионов человека 2,25 и 3,2 мм.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1 – головная кишка; 2 – закладка сердца; 3 – сердечный выступ; 4 – глоточная перепонка;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5 – первичная ротовая ямка (а) и щель (б); 6 – передний мозговой пузырь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https://studfiles.net/html/2706/597/html_MeioVYxYKa.k4lz/img-DokpC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4373" cy="46434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3-я неделя </a:t>
            </a:r>
            <a:r>
              <a:rPr lang="ru-RU" sz="2800" dirty="0" smtClean="0"/>
              <a:t>внутриутробного развития: формирование </a:t>
            </a:r>
            <a:r>
              <a:rPr lang="en-US" sz="2800" dirty="0" smtClean="0"/>
              <a:t>I, II, III, IV </a:t>
            </a:r>
            <a:r>
              <a:rPr lang="ru-RU" sz="2800" dirty="0" smtClean="0"/>
              <a:t>жаберной дуги</a:t>
            </a:r>
            <a:br>
              <a:rPr lang="ru-RU" sz="2800" dirty="0" smtClean="0"/>
            </a:br>
            <a:r>
              <a:rPr lang="ru-RU" sz="2800" dirty="0" smtClean="0"/>
              <a:t>(на рис. </a:t>
            </a:r>
            <a:r>
              <a:rPr lang="en-US" sz="2800" dirty="0" smtClean="0"/>
              <a:t>I-III – </a:t>
            </a:r>
            <a:r>
              <a:rPr lang="ru-RU" sz="2800" dirty="0" smtClean="0"/>
              <a:t>зародышевые бугры)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tudfiles.net/html/2706/597/html_MeioVYxYKa.k4lz/img-YpIaO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2й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месяц</a:t>
            </a:r>
            <a:r>
              <a:rPr lang="ru-RU" dirty="0" smtClean="0"/>
              <a:t> внутриутробного развития: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7207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Вдоль края челюстных отростков образуется УТОЛЩЕНИЕ ЭПИТЕЛИЯ, которое постепенно разделяется на 2 пластинки: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u="sng" dirty="0" smtClean="0"/>
              <a:t>Наружная</a:t>
            </a:r>
            <a:r>
              <a:rPr lang="ru-RU" sz="4000" dirty="0" smtClean="0"/>
              <a:t> </a:t>
            </a:r>
            <a:r>
              <a:rPr lang="en-US" sz="4000" dirty="0" smtClean="0">
                <a:sym typeface="Wingdings" pitchFamily="2" charset="2"/>
              </a:rPr>
              <a:t> </a:t>
            </a:r>
            <a:r>
              <a:rPr lang="ru-RU" sz="4000" dirty="0" smtClean="0">
                <a:sym typeface="Wingdings" pitchFamily="2" charset="2"/>
              </a:rPr>
              <a:t>             щеки, губы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u="sng" dirty="0" smtClean="0">
                <a:sym typeface="Wingdings" pitchFamily="2" charset="2"/>
              </a:rPr>
              <a:t>Внутренняя</a:t>
            </a:r>
            <a:r>
              <a:rPr lang="ru-RU" sz="4000" dirty="0" smtClean="0">
                <a:sym typeface="Wingdings" pitchFamily="2" charset="2"/>
              </a:rPr>
              <a:t> </a:t>
            </a:r>
            <a:r>
              <a:rPr lang="en-US" sz="4000" dirty="0" smtClean="0">
                <a:sym typeface="Wingdings" pitchFamily="2" charset="2"/>
              </a:rPr>
              <a:t> </a:t>
            </a:r>
            <a:r>
              <a:rPr lang="ru-RU" sz="4000" dirty="0" smtClean="0">
                <a:sym typeface="Wingdings" pitchFamily="2" charset="2"/>
              </a:rPr>
              <a:t>          зубы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714744" y="5143512"/>
            <a:ext cx="1000132" cy="188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3714744" y="4429132"/>
            <a:ext cx="1000132" cy="188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старая школа (1728-1890)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957895"/>
            <a:ext cx="4643470" cy="9001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Пьер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Фошар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1728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ÐÐ°ÑÑÐ¸Ð½ÐºÐ¸ Ð¿Ð¾ Ð·Ð°Ð¿ÑÐ¾ÑÑ ÐÑÐµÑ Ð¤Ð¾ÑÐ°Ñ (Pierre Fauchard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6000792" cy="512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928670"/>
            <a:ext cx="2247401" cy="2741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001024" y="3286124"/>
            <a:ext cx="928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1850 г.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6" descr="ÐÐ°ÑÑÐ¸Ð½ÐºÐ¸ Ð¿Ð¾ Ð·Ð°Ð¿ÑÐ¾ÑÑ j n farrar orthodontics"/>
          <p:cNvPicPr>
            <a:picLocks noChangeAspect="1" noChangeArrowheads="1"/>
          </p:cNvPicPr>
          <p:nvPr/>
        </p:nvPicPr>
        <p:blipFill>
          <a:blip r:embed="rId4"/>
          <a:srcRect l="68750" t="6250" r="2343" b="34375"/>
          <a:stretch>
            <a:fillRect/>
          </a:stretch>
        </p:blipFill>
        <p:spPr bwMode="auto">
          <a:xfrm>
            <a:off x="6500826" y="4071942"/>
            <a:ext cx="2214578" cy="25003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286644" y="6286520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N.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Farrar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2й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месяц</a:t>
            </a:r>
            <a:r>
              <a:rPr lang="ru-RU" dirty="0" smtClean="0"/>
              <a:t> внутриутробного развития: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Формирование челюстных костей</a:t>
            </a:r>
          </a:p>
          <a:p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2357430"/>
          <a:ext cx="8215370" cy="43577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07685"/>
                <a:gridCol w="4107685"/>
              </a:tblGrid>
              <a:tr h="1059985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Верхняя</a:t>
                      </a:r>
                      <a:r>
                        <a:rPr lang="ru-RU" sz="3600" baseline="0" dirty="0" smtClean="0"/>
                        <a:t> челюсть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Нижняя челюсть</a:t>
                      </a:r>
                      <a:endParaRPr lang="ru-RU" sz="3600" dirty="0"/>
                    </a:p>
                  </a:txBody>
                  <a:tcPr/>
                </a:tc>
              </a:tr>
              <a:tr h="329773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Из</a:t>
                      </a:r>
                      <a:r>
                        <a:rPr lang="ru-RU" sz="2400" dirty="0" smtClean="0"/>
                        <a:t> </a:t>
                      </a:r>
                      <a:r>
                        <a:rPr lang="ru-RU" sz="2400" b="1" dirty="0" smtClean="0"/>
                        <a:t>6 костных ядер</a:t>
                      </a:r>
                      <a:r>
                        <a:rPr lang="ru-RU" sz="2400" dirty="0" smtClean="0"/>
                        <a:t>.</a:t>
                      </a:r>
                    </a:p>
                    <a:p>
                      <a:r>
                        <a:rPr lang="ru-RU" sz="2400" dirty="0" smtClean="0"/>
                        <a:t>Пять сливаются вместе, формируя</a:t>
                      </a:r>
                      <a:r>
                        <a:rPr lang="ru-RU" sz="2400" baseline="0" dirty="0" smtClean="0"/>
                        <a:t> большую часть АО.</a:t>
                      </a:r>
                    </a:p>
                    <a:p>
                      <a:r>
                        <a:rPr lang="ru-RU" sz="2400" baseline="0" dirty="0" smtClean="0"/>
                        <a:t>Из шестого ядра – самостоятельная межчелюстная кость, в которой закладываются резцы.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Из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b="1" baseline="0" dirty="0" err="1" smtClean="0"/>
                        <a:t>обызвествляющейся</a:t>
                      </a:r>
                      <a:r>
                        <a:rPr lang="ru-RU" sz="2400" b="1" baseline="0" dirty="0" smtClean="0"/>
                        <a:t> мезенхимы</a:t>
                      </a:r>
                      <a:r>
                        <a:rPr lang="ru-RU" sz="2400" baseline="0" dirty="0" smtClean="0"/>
                        <a:t>, расположенной вокруг </a:t>
                      </a:r>
                      <a:r>
                        <a:rPr lang="ru-RU" sz="2400" baseline="0" dirty="0" err="1" smtClean="0"/>
                        <a:t>меккелева</a:t>
                      </a:r>
                      <a:r>
                        <a:rPr lang="ru-RU" sz="2400" baseline="0" dirty="0" smtClean="0"/>
                        <a:t> хряща.</a:t>
                      </a:r>
                    </a:p>
                    <a:p>
                      <a:r>
                        <a:rPr lang="ru-RU" sz="2400" u="sng" baseline="0" dirty="0" smtClean="0"/>
                        <a:t>Развивается как парная кость; 2 половины затем срастаются на 1м году жизни ребенка.</a:t>
                      </a:r>
                      <a:endParaRPr lang="ru-RU" sz="240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501122" cy="578647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B050"/>
                </a:solidFill>
              </a:rPr>
              <a:t>3 месяц </a:t>
            </a:r>
            <a:r>
              <a:rPr lang="ru-RU" sz="4800" dirty="0" smtClean="0"/>
              <a:t>внутриутробного развития - Отделение ротовой полости от носовой</a:t>
            </a:r>
          </a:p>
          <a:p>
            <a:r>
              <a:rPr lang="ru-RU" sz="4800" dirty="0" smtClean="0">
                <a:solidFill>
                  <a:srgbClr val="00B050"/>
                </a:solidFill>
              </a:rPr>
              <a:t>9-я неделя </a:t>
            </a:r>
            <a:r>
              <a:rPr lang="ru-RU" sz="4800" dirty="0" smtClean="0"/>
              <a:t>– формирование твердого неба</a:t>
            </a:r>
          </a:p>
          <a:p>
            <a:r>
              <a:rPr lang="ru-RU" sz="4800" dirty="0" smtClean="0">
                <a:solidFill>
                  <a:srgbClr val="00B050"/>
                </a:solidFill>
              </a:rPr>
              <a:t>12-я неделя </a:t>
            </a:r>
            <a:r>
              <a:rPr lang="ru-RU" sz="4800" dirty="0" smtClean="0"/>
              <a:t>– формирование мягкого неба</a:t>
            </a:r>
            <a:endParaRPr lang="ru-RU" sz="4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14348" y="285728"/>
          <a:ext cx="7643866" cy="64875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69313"/>
                <a:gridCol w="3774553"/>
              </a:tblGrid>
              <a:tr h="357189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53340" marR="53340" marT="53340" marB="53340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marL="53340" marR="53340" marT="53340" marB="53340"/>
                </a:tc>
              </a:tr>
              <a:tr h="2915645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Соотношение челюстей до окончательного разделения ротовой и носовой </a:t>
                      </a:r>
                      <a:r>
                        <a:rPr lang="ru-RU" dirty="0" smtClean="0"/>
                        <a:t>полости</a:t>
                      </a:r>
                    </a:p>
                    <a:p>
                      <a:pPr algn="just"/>
                      <a:endParaRPr lang="ru-RU" dirty="0" smtClean="0"/>
                    </a:p>
                    <a:p>
                      <a:pPr algn="just"/>
                      <a:r>
                        <a:rPr lang="ru-RU" dirty="0" err="1" smtClean="0"/>
                        <a:t>Прогеническое</a:t>
                      </a:r>
                      <a:r>
                        <a:rPr lang="ru-RU" dirty="0" smtClean="0"/>
                        <a:t> </a:t>
                      </a:r>
                      <a:r>
                        <a:rPr lang="ru-RU" baseline="0" dirty="0" smtClean="0"/>
                        <a:t>соотношение челюстей</a:t>
                      </a:r>
                      <a:endParaRPr lang="ru-RU" dirty="0"/>
                    </a:p>
                  </a:txBody>
                  <a:tcPr marL="53340" marR="53340" marT="53340" marB="5334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Соотношение челюстей после </a:t>
                      </a:r>
                      <a:r>
                        <a:rPr lang="ru-RU" dirty="0" smtClean="0"/>
                        <a:t>образования неба</a:t>
                      </a:r>
                    </a:p>
                    <a:p>
                      <a:pPr algn="just"/>
                      <a:endParaRPr lang="ru-RU" dirty="0" smtClean="0"/>
                    </a:p>
                    <a:p>
                      <a:pPr algn="just"/>
                      <a:endParaRPr lang="ru-RU" dirty="0" smtClean="0"/>
                    </a:p>
                    <a:p>
                      <a:pPr algn="just"/>
                      <a:r>
                        <a:rPr lang="ru-RU" dirty="0" smtClean="0"/>
                        <a:t>Прогнатическо</a:t>
                      </a:r>
                      <a:r>
                        <a:rPr lang="ru-RU" baseline="0" dirty="0" smtClean="0"/>
                        <a:t>е соотношение челюстей</a:t>
                      </a:r>
                    </a:p>
                    <a:p>
                      <a:pPr algn="just"/>
                      <a:endParaRPr lang="ru-RU" baseline="0" dirty="0" smtClean="0"/>
                    </a:p>
                    <a:p>
                      <a:pPr algn="just"/>
                      <a:r>
                        <a:rPr lang="ru-RU" baseline="0" dirty="0" smtClean="0"/>
                        <a:t>Ребенок рождается с </a:t>
                      </a:r>
                      <a:r>
                        <a:rPr lang="ru-RU" u="sng" baseline="0" dirty="0" smtClean="0"/>
                        <a:t>младенческой </a:t>
                      </a:r>
                      <a:r>
                        <a:rPr lang="ru-RU" u="sng" baseline="0" dirty="0" err="1" smtClean="0"/>
                        <a:t>ретрогенией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 marL="53340" marR="53340" marT="53340" marB="53340"/>
                </a:tc>
              </a:tr>
            </a:tbl>
          </a:graphicData>
        </a:graphic>
      </p:graphicFrame>
      <p:pic>
        <p:nvPicPr>
          <p:cNvPr id="6146" name="Picture 2" descr="https://studfiles.net/html/2706/597/html_MeioVYxYKa.k4lz/img-nJwRP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3857652" cy="3579693"/>
          </a:xfrm>
          <a:prstGeom prst="rect">
            <a:avLst/>
          </a:prstGeom>
          <a:noFill/>
        </p:spPr>
      </p:pic>
      <p:pic>
        <p:nvPicPr>
          <p:cNvPr id="6147" name="Picture 3" descr="https://studfiles.net/html/2706/597/html_MeioVYxYKa.k4lz/img-8T3hF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3786214" cy="3585176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400" dirty="0" smtClean="0"/>
              <a:t>Развитие зубов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401080" cy="492922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6600CC"/>
                </a:solidFill>
              </a:rPr>
              <a:t>Первый период</a:t>
            </a:r>
            <a:r>
              <a:rPr lang="ru-RU" sz="4000" dirty="0" smtClean="0"/>
              <a:t> – закладка и образование зачатков</a:t>
            </a:r>
          </a:p>
          <a:p>
            <a:r>
              <a:rPr lang="ru-RU" sz="4000" u="sng" dirty="0" smtClean="0">
                <a:solidFill>
                  <a:srgbClr val="FF7C80"/>
                </a:solidFill>
              </a:rPr>
              <a:t>Второй период </a:t>
            </a:r>
            <a:r>
              <a:rPr lang="ru-RU" sz="4000" dirty="0" smtClean="0"/>
              <a:t>– дифференцирование клеток зубного зачатка</a:t>
            </a:r>
          </a:p>
          <a:p>
            <a:r>
              <a:rPr lang="ru-RU" sz="4000" u="sng" dirty="0" smtClean="0">
                <a:solidFill>
                  <a:srgbClr val="008000"/>
                </a:solidFill>
              </a:rPr>
              <a:t>Третий период </a:t>
            </a:r>
            <a:r>
              <a:rPr lang="ru-RU" sz="4000" dirty="0" smtClean="0"/>
              <a:t>– гистогенез зубных тканей</a:t>
            </a:r>
            <a:endParaRPr lang="ru-RU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5825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00CC"/>
                </a:solidFill>
              </a:rPr>
              <a:t>Первый период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40430" t="38542" r="21484" b="10416"/>
          <a:stretch>
            <a:fillRect/>
          </a:stretch>
        </p:blipFill>
        <p:spPr bwMode="auto">
          <a:xfrm>
            <a:off x="500034" y="1071546"/>
            <a:ext cx="8215370" cy="554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dirty="0" smtClean="0"/>
              <a:t>Зубной зачаток состоит из 3х частей: </a:t>
            </a:r>
            <a:r>
              <a:rPr lang="ru-RU" sz="2800" dirty="0" smtClean="0">
                <a:solidFill>
                  <a:srgbClr val="00B0F0"/>
                </a:solidFill>
              </a:rPr>
              <a:t>эмалевый орган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FF99FF"/>
                </a:solidFill>
              </a:rPr>
              <a:t>зубной сосочек </a:t>
            </a:r>
            <a:r>
              <a:rPr lang="ru-RU" sz="2800" dirty="0" smtClean="0"/>
              <a:t>и </a:t>
            </a:r>
            <a:r>
              <a:rPr lang="ru-RU" sz="2800" dirty="0" smtClean="0">
                <a:solidFill>
                  <a:srgbClr val="FFFF00"/>
                </a:solidFill>
              </a:rPr>
              <a:t>зубной мешочек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40430" t="37500" r="21484" b="10897"/>
          <a:stretch>
            <a:fillRect/>
          </a:stretch>
        </p:blipFill>
        <p:spPr bwMode="auto">
          <a:xfrm>
            <a:off x="571472" y="1500174"/>
            <a:ext cx="785818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7C80"/>
                </a:solidFill>
              </a:rPr>
              <a:t>Второй период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 l="39844" t="33333" r="21484" b="15625"/>
          <a:stretch>
            <a:fillRect/>
          </a:stretch>
        </p:blipFill>
        <p:spPr bwMode="auto">
          <a:xfrm>
            <a:off x="428596" y="1142984"/>
            <a:ext cx="82868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Третий период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40430" t="40625" r="21484" b="8333"/>
          <a:stretch>
            <a:fillRect/>
          </a:stretch>
        </p:blipFill>
        <p:spPr bwMode="auto">
          <a:xfrm>
            <a:off x="428596" y="1071546"/>
            <a:ext cx="8286808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ÐÐ°ÑÑÐ¸Ð½ÐºÐ¸ Ð¿Ð¾ Ð·Ð°Ð¿ÑÐ¾ÑÑ ÑÐ¾ÑÐ¼Ð¸ÑÐ¾Ð²Ð°Ð½Ð¸Ðµ Ð·ÑÐ±Ð° ÑÐ¼Ð±ÑÐ¸Ð¾Ð³ÐµÐ½ÐµÐ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Развитие </a:t>
            </a:r>
            <a:r>
              <a:rPr lang="ru-RU" b="1" dirty="0" smtClean="0">
                <a:solidFill>
                  <a:srgbClr val="7030A0"/>
                </a:solidFill>
              </a:rPr>
              <a:t>молочных зубов </a:t>
            </a:r>
            <a:r>
              <a:rPr lang="ru-RU" dirty="0" smtClean="0"/>
              <a:t>начинается на </a:t>
            </a:r>
            <a:r>
              <a:rPr lang="ru-RU" b="1" dirty="0" smtClean="0">
                <a:solidFill>
                  <a:srgbClr val="7030A0"/>
                </a:solidFill>
              </a:rPr>
              <a:t>5 – 7 неделе</a:t>
            </a:r>
            <a:r>
              <a:rPr lang="ru-RU" dirty="0" smtClean="0"/>
              <a:t> эмбриональной жизни</a:t>
            </a:r>
          </a:p>
          <a:p>
            <a:endParaRPr lang="ru-RU" dirty="0" smtClean="0"/>
          </a:p>
          <a:p>
            <a:r>
              <a:rPr lang="ru-RU" dirty="0" smtClean="0"/>
              <a:t>Развитие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постоянных зубов</a:t>
            </a:r>
            <a:r>
              <a:rPr lang="ru-RU" b="1" dirty="0" smtClean="0"/>
              <a:t> </a:t>
            </a:r>
            <a:r>
              <a:rPr lang="ru-RU" dirty="0" smtClean="0"/>
              <a:t>начинается на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5-м месяце</a:t>
            </a:r>
            <a:r>
              <a:rPr lang="ru-RU" b="1" dirty="0" smtClean="0"/>
              <a:t> </a:t>
            </a:r>
            <a:r>
              <a:rPr lang="ru-RU" dirty="0" smtClean="0"/>
              <a:t>эмбриональной жизни.</a:t>
            </a:r>
          </a:p>
          <a:p>
            <a:endParaRPr lang="ru-RU" dirty="0" smtClean="0"/>
          </a:p>
          <a:p>
            <a:r>
              <a:rPr lang="ru-RU" dirty="0" smtClean="0"/>
              <a:t>К моменту рождения каждый альвеолярный отросток содержит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18 фолликулов зубов</a:t>
            </a:r>
            <a:r>
              <a:rPr lang="ru-RU" dirty="0" smtClean="0"/>
              <a:t>: 10 временных и 8 постоянных (резцы, клыки и первые моляры). Закладка </a:t>
            </a:r>
            <a:r>
              <a:rPr lang="ru-RU" dirty="0" err="1" smtClean="0"/>
              <a:t>премоляров</a:t>
            </a:r>
            <a:r>
              <a:rPr lang="ru-RU" dirty="0" smtClean="0"/>
              <a:t>, вторых и третьих моляров происходит после рождения ребенка.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ÐÐ°ÑÑÐ¸Ð½ÐºÐ¸ Ð¿Ð¾ Ð·Ð°Ð¿ÑÐ¾ÑÑ ÑÐ´Ð²Ð°ÑÐ´ ÑÐ½Ð³Ð»Ñ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916" y="-571528"/>
            <a:ext cx="9144000" cy="821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39784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 новая школа (1890 – 1910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современная школа (1910 – 1929)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43620"/>
            <a:ext cx="2543164" cy="71438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Эдвард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Энгль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2293" name="Picture 5" descr="ÐÐ°ÑÑÐ¸Ð½ÐºÐ¸ Ð¿Ð¾ Ð·Ð°Ð¿ÑÐ¾ÑÑ edgewise appli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714488"/>
            <a:ext cx="3071834" cy="2143141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</p:pic>
      <p:pic>
        <p:nvPicPr>
          <p:cNvPr id="12295" name="Picture 7" descr="http://bvs.sld.cu/revistas/rhab/vol5_num3/imagenes_rhcm306/f05073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143380"/>
            <a:ext cx="4000528" cy="250033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2297" name="Picture 9" descr="http://bvs.sld.cu/revistas/rhab/vol5_num3/imagenes_rhcm306/f07073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142852"/>
            <a:ext cx="2000251" cy="130492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2255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Минерализация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9006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Минерализация зачатков временных зубов начинается на 17 неделе эмбрионального развития плода. К моменту рождения минерализованы почти полностью коронки временных резцов, на ¾ - клыков и на 1/3 – ½  - моляров.</a:t>
            </a:r>
          </a:p>
          <a:p>
            <a:endParaRPr lang="ru-RU" dirty="0" smtClean="0"/>
          </a:p>
          <a:p>
            <a:r>
              <a:rPr lang="ru-RU" dirty="0" smtClean="0"/>
              <a:t>Из постоянных зубов во внутриутробном периоде начинается минерализация лишь первого моляра.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ÐÐ°ÑÑÐ¸Ð½ÐºÐ¸ Ð¿Ð¾ Ð·Ð°Ð¿ÑÐ¾ÑÑ ÑÐµÐ±ÐµÐ½Ð¾Ð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2741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8868"/>
            <a:ext cx="4429124" cy="939784"/>
          </a:xfrm>
        </p:spPr>
        <p:txBody>
          <a:bodyPr>
            <a:no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Возрастные особенности развития зубочелюстной системы ребенка в норме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ÑÐ·Ð´ÐµÑÐºÐ° 6 Ð¼ÐµÑÑÑÐµ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785794"/>
            <a:ext cx="4691054" cy="364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21431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I. Период отсутствия зубов (до 6—8 мес.)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5572164" cy="1357322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r>
              <a:rPr lang="ru-RU" sz="2800" dirty="0" smtClean="0">
                <a:solidFill>
                  <a:srgbClr val="FFFF00"/>
                </a:solidFill>
              </a:rPr>
              <a:t>Уздечки губ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smtClean="0"/>
              <a:t>тонкие, </a:t>
            </a:r>
          </a:p>
          <a:p>
            <a:r>
              <a:rPr lang="ru-RU" sz="2800" dirty="0" smtClean="0"/>
              <a:t>выражены слабо, прикрепляются на расстоянии 2—3 мм от края альвеолярного отростка, </a:t>
            </a:r>
            <a:r>
              <a:rPr lang="ru-RU" sz="2800" dirty="0" smtClean="0">
                <a:solidFill>
                  <a:srgbClr val="FFFF00"/>
                </a:solidFill>
              </a:rPr>
              <a:t>движения губ свободны</a:t>
            </a:r>
          </a:p>
          <a:p>
            <a:pPr>
              <a:buNone/>
            </a:pPr>
            <a:endParaRPr lang="ru-RU" sz="2800" dirty="0" smtClean="0"/>
          </a:p>
          <a:p>
            <a:r>
              <a:rPr lang="ru-RU" sz="2800" dirty="0" smtClean="0">
                <a:solidFill>
                  <a:srgbClr val="FFFF00"/>
                </a:solidFill>
              </a:rPr>
              <a:t>Уздечка языка</a:t>
            </a:r>
            <a:r>
              <a:rPr lang="ru-RU" sz="2800" dirty="0" smtClean="0"/>
              <a:t> прикрепляется на значительном расстоянии от его кончика, тонкая, </a:t>
            </a:r>
            <a:r>
              <a:rPr lang="ru-RU" sz="2800" dirty="0" smtClean="0">
                <a:solidFill>
                  <a:srgbClr val="FFFF00"/>
                </a:solidFill>
              </a:rPr>
              <a:t>подвижность языка не ограничена! В случае необходимости – коррекция!</a:t>
            </a:r>
          </a:p>
          <a:p>
            <a:endParaRPr lang="ru-RU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ÐÐ°ÑÑÐ¸Ð½ÐºÐ¸ Ð¿Ð¾ Ð·Ð°Ð¿ÑÐ¾ÑÑ ÑÐ·Ð´ÐµÑÐºÐ° 6 Ð¼ÐµÑÑÑÐµ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79388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472518" cy="614364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Зубы до 6—8 мес. отсутствуют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Беззубые альвеолярные отростки имеют равномерную высоту и полукруглую форму, на них хорошо выражены </a:t>
            </a:r>
            <a:r>
              <a:rPr lang="ru-RU" dirty="0" err="1" smtClean="0"/>
              <a:t>десневые</a:t>
            </a:r>
            <a:r>
              <a:rPr lang="ru-RU" dirty="0" smtClean="0"/>
              <a:t> валики(мембраны). К </a:t>
            </a:r>
            <a:r>
              <a:rPr lang="ru-RU" dirty="0" smtClean="0">
                <a:solidFill>
                  <a:srgbClr val="FFFF00"/>
                </a:solidFill>
              </a:rPr>
              <a:t>6—8 мес. </a:t>
            </a:r>
            <a:r>
              <a:rPr lang="ru-RU" dirty="0" smtClean="0"/>
              <a:t>отростки утолщаются, увеличиваются по высоте, появляются </a:t>
            </a:r>
            <a:r>
              <a:rPr lang="ru-RU" dirty="0" smtClean="0">
                <a:solidFill>
                  <a:srgbClr val="FFFF00"/>
                </a:solidFill>
              </a:rPr>
              <a:t>«зубные холмики»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Язык</a:t>
            </a:r>
            <a:r>
              <a:rPr lang="ru-RU" dirty="0" smtClean="0"/>
              <a:t> у новорожденного в соотношении с объемом полости рта </a:t>
            </a:r>
            <a:r>
              <a:rPr lang="ru-RU" dirty="0" smtClean="0">
                <a:solidFill>
                  <a:srgbClr val="FFFF00"/>
                </a:solidFill>
              </a:rPr>
              <a:t>массивный</a:t>
            </a:r>
            <a:r>
              <a:rPr lang="ru-RU" dirty="0" smtClean="0"/>
              <a:t>, расположен позади альвеолярных отростков</a:t>
            </a:r>
          </a:p>
          <a:p>
            <a:r>
              <a:rPr lang="ru-RU" u="sng" dirty="0" smtClean="0">
                <a:solidFill>
                  <a:srgbClr val="FFFF00"/>
                </a:solidFill>
              </a:rPr>
              <a:t>Соотношение беззубых челюстей по </a:t>
            </a:r>
            <a:r>
              <a:rPr lang="ru-RU" u="sng" dirty="0" err="1" smtClean="0">
                <a:solidFill>
                  <a:srgbClr val="FFFF00"/>
                </a:solidFill>
              </a:rPr>
              <a:t>сагиттали</a:t>
            </a:r>
            <a:r>
              <a:rPr lang="ru-RU" u="sng" dirty="0" smtClean="0">
                <a:solidFill>
                  <a:srgbClr val="FFFF00"/>
                </a:solidFill>
              </a:rPr>
              <a:t> прогнатическое с сагиттальной щелью до 10—15 мм </a:t>
            </a:r>
            <a:r>
              <a:rPr lang="ru-RU" dirty="0" smtClean="0"/>
              <a:t>(физиологическая </a:t>
            </a:r>
            <a:r>
              <a:rPr lang="ru-RU" dirty="0" err="1" smtClean="0"/>
              <a:t>ретрогнатия</a:t>
            </a:r>
            <a:r>
              <a:rPr lang="ru-RU" dirty="0" smtClean="0"/>
              <a:t>); по вертикали имеется щель до 3—3,5 мм; по </a:t>
            </a:r>
            <a:r>
              <a:rPr lang="ru-RU" dirty="0" err="1" smtClean="0"/>
              <a:t>трансверсали</a:t>
            </a:r>
            <a:r>
              <a:rPr lang="ru-RU" dirty="0" smtClean="0"/>
              <a:t> — совпадение уздечек верхней и нижней губы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7C80"/>
                </a:solidFill>
              </a:rPr>
              <a:t>II. Период формирования временного прикуса (от 6—8 мес. до 2—2,5 лет)</a:t>
            </a:r>
            <a:endParaRPr lang="ru-RU" sz="3200" dirty="0">
              <a:solidFill>
                <a:srgbClr val="FF7C8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5000660" cy="4686319"/>
          </a:xfrm>
        </p:spPr>
        <p:txBody>
          <a:bodyPr>
            <a:normAutofit/>
          </a:bodyPr>
          <a:lstStyle/>
          <a:p>
            <a:r>
              <a:rPr lang="ru-RU" dirty="0" smtClean="0"/>
              <a:t>Губы сомкнуты, ребенок дышит носом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FF7C80"/>
                </a:solidFill>
              </a:rPr>
              <a:t>Уздечки губ прикрепляются на расстоянии 3—5 мм от края альвеолярного отростка</a:t>
            </a:r>
            <a:r>
              <a:rPr lang="ru-RU" dirty="0" smtClean="0"/>
              <a:t>, движений губ не ограничивают</a:t>
            </a:r>
          </a:p>
        </p:txBody>
      </p:sp>
      <p:pic>
        <p:nvPicPr>
          <p:cNvPr id="8196" name="Picture 4" descr="ÐÐ°ÑÑÐ¸Ð½ÐºÐ¸ Ð¿Ð¾ Ð·Ð°Ð¿ÑÐ¾ÑÑ ÑÐ¾ÑÐ¾Ð²Ð¾Ðµ Ð´ÑÑÐ°Ð½Ð¸Ðµ ÑÐµÐ±ÐµÐ½Ð¾Ð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357298"/>
            <a:ext cx="3486139" cy="5193100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ÐÐ°ÑÑÐ¸Ð½ÐºÐ¸ Ð¿Ð¾ Ð·Ð°Ð¿ÑÐ¾ÑÑ Ð¿ÑÐ¾ÑÐµÐ·ÑÐ²Ð°Ð½Ð¸Ðµ Ð¼Ð¾Ð»Ð¾ÑÐ½ÑÑ Ð·ÑÐ±Ð¾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42532" cy="70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571480"/>
            <a:ext cx="957269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3399"/>
                </a:solidFill>
              </a:rPr>
              <a:t>В 6—8 мес. появляются первые зубы, к 1 году должно быть 8, к 2—2,5 годам — 20.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ÐÐ°ÑÑÐ¸Ð½ÐºÐ¸ Ð¿Ð¾ Ð·Ð°Ð¿ÑÐ¾ÑÑ Ð¿ÑÐ¾ÑÐµÐ·ÑÐ²Ð°Ð½Ð¸Ðµ Ð¼Ð¾Ð»Ð¾ÑÐ½ÑÑ Ð·ÑÐ±Ð¾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FF7C80"/>
                </a:solidFill>
              </a:rPr>
              <a:t>Продолжение</a:t>
            </a:r>
            <a:endParaRPr lang="ru-RU" dirty="0">
              <a:solidFill>
                <a:srgbClr val="FF7C8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329642" cy="53578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/>
              <a:t>Прорезавшиеся зубы имеют правильную форму, нормальные размеры, эмаль в цвете не изменена, поверхность гладкая, блестящая</a:t>
            </a:r>
          </a:p>
          <a:p>
            <a:endParaRPr lang="ru-RU" dirty="0" smtClean="0"/>
          </a:p>
          <a:p>
            <a:r>
              <a:rPr lang="ru-RU" dirty="0" smtClean="0"/>
              <a:t>Язык в спокойном состоянии расположен позади резцов, при глотании кончик языка расположен в области резцов и переднего участка твердого неба</a:t>
            </a:r>
          </a:p>
          <a:p>
            <a:endParaRPr lang="ru-RU" dirty="0" smtClean="0"/>
          </a:p>
          <a:p>
            <a:r>
              <a:rPr lang="ru-RU" dirty="0" smtClean="0"/>
              <a:t>Режущие края нижних резцов касаются нёбной поверхности верхних, средние линии совпадают, перекрытие нижних резцов верхними на 1/3 высоты; в области моляров — </a:t>
            </a:r>
            <a:r>
              <a:rPr lang="ru-RU" dirty="0" err="1" smtClean="0"/>
              <a:t>фиссурно−бугорковые</a:t>
            </a:r>
            <a:r>
              <a:rPr lang="ru-RU" dirty="0" smtClean="0"/>
              <a:t> контакты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FF00"/>
                </a:solidFill>
              </a:rPr>
              <a:t>III. Период сформированного временного прикуса (от 2—2,5 до 4—4,5 лет)</a:t>
            </a:r>
            <a:endParaRPr lang="ru-RU" sz="3200" dirty="0">
              <a:solidFill>
                <a:srgbClr val="00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543956" cy="5143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Полностью завершено формирование временного прикуса, зубы расположены плотно(без трем и </a:t>
            </a:r>
            <a:r>
              <a:rPr lang="ru-RU" dirty="0" err="1" smtClean="0"/>
              <a:t>диастем</a:t>
            </a:r>
            <a:r>
              <a:rPr lang="ru-RU" dirty="0" smtClean="0"/>
              <a:t>), </a:t>
            </a:r>
            <a:r>
              <a:rPr lang="ru-RU" b="1" dirty="0" smtClean="0">
                <a:solidFill>
                  <a:srgbClr val="FF0000"/>
                </a:solidFill>
              </a:rPr>
              <a:t>зубные дуги имеют форму полуокружности</a:t>
            </a:r>
            <a:r>
              <a:rPr lang="ru-RU" dirty="0" smtClean="0"/>
              <a:t>. Величина, форма и состояние твердых тканей зубов нормальные</a:t>
            </a:r>
          </a:p>
          <a:p>
            <a:endParaRPr lang="ru-RU" dirty="0" smtClean="0"/>
          </a:p>
          <a:p>
            <a:r>
              <a:rPr lang="ru-RU" dirty="0" smtClean="0"/>
              <a:t>Отсутствуют признаки стирания временных зубов</a:t>
            </a:r>
          </a:p>
          <a:p>
            <a:endParaRPr lang="ru-RU" dirty="0" smtClean="0"/>
          </a:p>
          <a:p>
            <a:r>
              <a:rPr lang="ru-RU" dirty="0" smtClean="0"/>
              <a:t>Отсутствуют признаки резорбции корней временных зубов, зубы устойчивы</a:t>
            </a:r>
          </a:p>
          <a:p>
            <a:endParaRPr lang="ru-RU" dirty="0" smtClean="0"/>
          </a:p>
          <a:p>
            <a:r>
              <a:rPr lang="ru-RU" dirty="0" smtClean="0"/>
              <a:t>Прикус </a:t>
            </a:r>
            <a:r>
              <a:rPr lang="ru-RU" dirty="0" err="1" smtClean="0"/>
              <a:t>ортогнатический</a:t>
            </a:r>
            <a:r>
              <a:rPr lang="ru-RU" dirty="0" smtClean="0"/>
              <a:t>, четко определяется основной признак, относящийся ко всем зубам: </a:t>
            </a:r>
            <a:r>
              <a:rPr lang="ru-RU" b="1" dirty="0" smtClean="0">
                <a:solidFill>
                  <a:srgbClr val="FF0000"/>
                </a:solidFill>
              </a:rPr>
              <a:t>каждый зуб имеет двух антагонистов — одноименный и впереди стоящий на нижней челюсти и одноименный и позади стоящий—на верхней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l="54688" t="19792" r="7030" b="6249"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 наисовременнейшая школа (с 1930 г. по настоящее время)</a:t>
            </a:r>
            <a:b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5500702"/>
            <a:ext cx="4500594" cy="12144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err="1" smtClean="0">
                <a:solidFill>
                  <a:schemeClr val="accent5">
                    <a:lumMod val="75000"/>
                  </a:schemeClr>
                </a:solidFill>
              </a:rPr>
              <a:t>Lawrence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 F. </a:t>
            </a:r>
            <a:r>
              <a:rPr lang="ru-RU" sz="4000" dirty="0" err="1" smtClean="0">
                <a:solidFill>
                  <a:schemeClr val="accent5">
                    <a:lumMod val="75000"/>
                  </a:schemeClr>
                </a:solidFill>
              </a:rPr>
              <a:t>Andrews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8" name="Picture 4" descr="gr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2428892" cy="39655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Ð¸Ð·Ð¸Ð¾Ð»Ð¾Ð³Ð¸ÑÐµÑÐºÐ¸Ðµ ÑÑÐµÐ¼Ñ Ð´Ð¸Ð°ÑÑÐµÐ¼Ñ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1790699"/>
            <a:ext cx="9467850" cy="50673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FFFF"/>
                </a:solidFill>
              </a:rPr>
              <a:t>IV. Период, предшествующий смене зубов (от 4,5 до 6 лет)</a:t>
            </a:r>
            <a:endParaRPr lang="ru-RU" sz="3200" dirty="0">
              <a:solidFill>
                <a:srgbClr val="00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358" y="1857364"/>
            <a:ext cx="8329642" cy="1685923"/>
          </a:xfrm>
        </p:spPr>
        <p:txBody>
          <a:bodyPr>
            <a:normAutofit/>
          </a:bodyPr>
          <a:lstStyle/>
          <a:p>
            <a:r>
              <a:rPr lang="ru-RU" dirty="0" smtClean="0"/>
              <a:t>Появляются физиологические </a:t>
            </a:r>
            <a:r>
              <a:rPr lang="ru-RU" dirty="0" err="1" smtClean="0"/>
              <a:t>тремы</a:t>
            </a:r>
            <a:r>
              <a:rPr lang="ru-RU" dirty="0" smtClean="0"/>
              <a:t> и </a:t>
            </a:r>
            <a:r>
              <a:rPr lang="ru-RU" dirty="0" err="1" smtClean="0"/>
              <a:t>диастемы</a:t>
            </a:r>
            <a:r>
              <a:rPr lang="ru-RU" dirty="0" smtClean="0"/>
              <a:t> (у 60—65 % детей) — признак активизации роста челюстных костей</a:t>
            </a:r>
          </a:p>
          <a:p>
            <a:endParaRPr lang="ru-RU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Начинается физиологическая резорбция корней временных резцов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ÐÐ°ÑÑÐ¸Ð½ÐºÐ¸ Ð¿Ð¾ Ð·Ð°Ð¿ÑÐ¾ÑÑ Ð¾Ð¿ÑÐ³ ÑÐ¼ÐµÐ½Ð½ÑÐ¹ Ð¿ÑÐ¸ÐºÑÑ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501122" cy="135732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9900"/>
                </a:solidFill>
              </a:rPr>
              <a:t>V. Период смены зубов (от 6 до 12—13 лет)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401080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smtClean="0"/>
              <a:t>Усиливается резорбция корней временных</a:t>
            </a:r>
          </a:p>
          <a:p>
            <a:pPr>
              <a:buNone/>
            </a:pPr>
            <a:r>
              <a:rPr lang="ru-RU" dirty="0" smtClean="0"/>
              <a:t>зубов. Сроки резорбции корней и выпадения</a:t>
            </a:r>
          </a:p>
          <a:p>
            <a:pPr>
              <a:buNone/>
            </a:pPr>
            <a:r>
              <a:rPr lang="ru-RU" dirty="0" smtClean="0"/>
              <a:t>зубов незначительно опережают прорезывание постоянных (в пределах 4—6 мес.)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Наблюдается активное прорезывание постоянных зубов. Чаще наблюдается следующий порядок прорезывания: </a:t>
            </a:r>
            <a:r>
              <a:rPr lang="ru-RU" sz="4200" b="1" dirty="0" smtClean="0">
                <a:solidFill>
                  <a:srgbClr val="FF9900"/>
                </a:solidFill>
              </a:rPr>
              <a:t>М1</a:t>
            </a:r>
            <a:r>
              <a:rPr lang="en-US" sz="4200" b="1" dirty="0" smtClean="0">
                <a:solidFill>
                  <a:srgbClr val="FF9900"/>
                </a:solidFill>
              </a:rPr>
              <a:t>I1I2P1CP2M2M3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Опережение первых моляров центральными</a:t>
            </a:r>
          </a:p>
          <a:p>
            <a:pPr>
              <a:buNone/>
            </a:pPr>
            <a:r>
              <a:rPr lang="ru-RU" dirty="0" smtClean="0"/>
              <a:t>резцами и </a:t>
            </a:r>
            <a:r>
              <a:rPr lang="ru-RU" dirty="0" err="1" smtClean="0"/>
              <a:t>премоляров</a:t>
            </a:r>
            <a:r>
              <a:rPr lang="ru-RU" dirty="0" smtClean="0"/>
              <a:t> — клыками (чаще на</a:t>
            </a:r>
          </a:p>
          <a:p>
            <a:pPr>
              <a:buNone/>
            </a:pPr>
            <a:r>
              <a:rPr lang="ru-RU" dirty="0" smtClean="0"/>
              <a:t>нижней челюсти) являются вариантами нормы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9900"/>
                </a:solidFill>
              </a:rPr>
              <a:t>Продолжение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358246" cy="578647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Продолжается активный рост альвеолярных отростков челюстей, который завершается в переднем участке к 7−8 годам, в боковых —к 12—13. Увеличивается высота прикуса. </a:t>
            </a:r>
            <a:r>
              <a:rPr lang="ru-RU" i="1" dirty="0" smtClean="0"/>
              <a:t>Возможны временные диспропорции роста в виде мелкого преддверия, локального </a:t>
            </a:r>
            <a:r>
              <a:rPr lang="ru-RU" i="1" dirty="0" err="1" smtClean="0"/>
              <a:t>пародонтита</a:t>
            </a:r>
            <a:r>
              <a:rPr lang="ru-RU" i="1" dirty="0" smtClean="0"/>
              <a:t>, незначительной скученности зубов</a:t>
            </a:r>
          </a:p>
          <a:p>
            <a:endParaRPr lang="ru-RU" dirty="0" smtClean="0"/>
          </a:p>
          <a:p>
            <a:r>
              <a:rPr lang="ru-RU" dirty="0" smtClean="0"/>
              <a:t>В связи с ростом альвеолярных отростков по вертикали углубляется </a:t>
            </a:r>
            <a:r>
              <a:rPr lang="ru-RU" b="1" dirty="0" smtClean="0">
                <a:solidFill>
                  <a:srgbClr val="FF0000"/>
                </a:solidFill>
              </a:rPr>
              <a:t>преддверие рта (более 5—8 мм)</a:t>
            </a:r>
            <a:r>
              <a:rPr lang="ru-RU" dirty="0" smtClean="0"/>
              <a:t>, изменяется </a:t>
            </a:r>
            <a:r>
              <a:rPr lang="ru-RU" b="1" u="sng" dirty="0" smtClean="0">
                <a:solidFill>
                  <a:srgbClr val="FF0000"/>
                </a:solidFill>
              </a:rPr>
              <a:t>уровень прикрепления уздечек губ (4—6 мм от </a:t>
            </a:r>
            <a:r>
              <a:rPr lang="ru-RU" b="1" u="sng" dirty="0" err="1" smtClean="0">
                <a:solidFill>
                  <a:srgbClr val="FF0000"/>
                </a:solidFill>
              </a:rPr>
              <a:t>десневого</a:t>
            </a:r>
            <a:r>
              <a:rPr lang="ru-RU" b="1" u="sng" dirty="0" smtClean="0">
                <a:solidFill>
                  <a:srgbClr val="FF0000"/>
                </a:solidFill>
              </a:rPr>
              <a:t> края)</a:t>
            </a:r>
          </a:p>
          <a:p>
            <a:endParaRPr lang="ru-RU" dirty="0" smtClean="0"/>
          </a:p>
          <a:p>
            <a:r>
              <a:rPr lang="ru-RU" dirty="0" smtClean="0"/>
              <a:t>Прикус </a:t>
            </a:r>
            <a:r>
              <a:rPr lang="ru-RU" dirty="0" err="1" smtClean="0"/>
              <a:t>ортогнатический</a:t>
            </a:r>
            <a:r>
              <a:rPr lang="ru-RU" dirty="0" smtClean="0"/>
              <a:t>, прямой или </a:t>
            </a:r>
            <a:r>
              <a:rPr lang="ru-RU" dirty="0" err="1" smtClean="0"/>
              <a:t>бипрогнатический</a:t>
            </a:r>
            <a:r>
              <a:rPr lang="ru-RU" dirty="0" smtClean="0"/>
              <a:t>. </a:t>
            </a:r>
            <a:r>
              <a:rPr lang="ru-RU" b="1" u="sng" dirty="0" smtClean="0">
                <a:solidFill>
                  <a:srgbClr val="FF0000"/>
                </a:solidFill>
              </a:rPr>
              <a:t>В возрасте 5—7 лет, как вариант нормы, может быть глубокое резцовое  перекрытие</a:t>
            </a:r>
            <a:endParaRPr lang="ru-RU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VI. Период постоянного прикуса (после 12—13 лет)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472518" cy="490063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u="sng" dirty="0" smtClean="0"/>
              <a:t>Полностью завершено прорезывание постоянных зубов</a:t>
            </a:r>
          </a:p>
          <a:p>
            <a:endParaRPr lang="ru-RU" dirty="0" smtClean="0"/>
          </a:p>
          <a:p>
            <a:r>
              <a:rPr lang="ru-RU" dirty="0" smtClean="0"/>
              <a:t>Зубы занимают правильное положение в зубном ряду, незначительная скученность или небольшие </a:t>
            </a:r>
            <a:r>
              <a:rPr lang="ru-RU" dirty="0" err="1" smtClean="0"/>
              <a:t>тремы</a:t>
            </a:r>
            <a:r>
              <a:rPr lang="ru-RU" dirty="0" smtClean="0"/>
              <a:t> и </a:t>
            </a:r>
            <a:r>
              <a:rPr lang="ru-RU" dirty="0" err="1" smtClean="0"/>
              <a:t>диастемы</a:t>
            </a:r>
            <a:r>
              <a:rPr lang="ru-RU" dirty="0" smtClean="0"/>
              <a:t> могут быть вариантами нормы</a:t>
            </a:r>
          </a:p>
          <a:p>
            <a:endParaRPr lang="ru-RU" dirty="0" smtClean="0"/>
          </a:p>
          <a:p>
            <a:r>
              <a:rPr lang="ru-RU" dirty="0" smtClean="0"/>
              <a:t>Уровень прикрепления уздечек губ и глубина преддверия рта характеризуются стабильными величинами. У 61,4 % детей глубина преддверия составляет от 5—8 мм, у 10,8 % —более 8 мм и у 27,8 % имеется мелкое преддверие (менее 5 мм)</a:t>
            </a:r>
          </a:p>
          <a:p>
            <a:endParaRPr lang="ru-RU" dirty="0" smtClean="0"/>
          </a:p>
          <a:p>
            <a:r>
              <a:rPr lang="ru-RU" b="1" u="sng" dirty="0" smtClean="0"/>
              <a:t>Прикус физиологический (</a:t>
            </a:r>
            <a:r>
              <a:rPr lang="ru-RU" b="1" u="sng" dirty="0" err="1" smtClean="0"/>
              <a:t>ортогнатический</a:t>
            </a:r>
            <a:r>
              <a:rPr lang="ru-RU" b="1" u="sng" dirty="0" smtClean="0"/>
              <a:t>, прямой или </a:t>
            </a:r>
            <a:r>
              <a:rPr lang="ru-RU" b="1" u="sng" dirty="0" err="1" smtClean="0"/>
              <a:t>бипрогнатический</a:t>
            </a:r>
            <a:r>
              <a:rPr lang="ru-RU" b="1" u="sng" dirty="0" smtClean="0"/>
              <a:t>)</a:t>
            </a:r>
            <a:endParaRPr lang="ru-RU" b="1" u="sng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ÐÐ°ÑÑÐ¸Ð½ÐºÐ¸ Ð¿Ð¾ Ð·Ð°Ð¿ÑÐ¾ÑÑ ÑÐµÑÐ¸ÑÑÐºÐ¸Ð¹ ÐºÐ¾Ñ Ð¼ÑÐ»ÑÑÑÐ¸Ð»ÑÐ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75124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ÐÐ°ÑÑÐ¸Ð½ÐºÐ¸ Ð¿Ð¾ Ð·Ð°Ð¿ÑÐ¾ÑÑ Ð.Ð¯. ÐÐ°ÑÑ Ð¾ÑÑÐ¾Ð´Ð¾Ð½ÑÐ¸Ñ"/>
          <p:cNvPicPr>
            <a:picLocks noChangeAspect="1" noChangeArrowheads="1"/>
          </p:cNvPicPr>
          <p:nvPr/>
        </p:nvPicPr>
        <p:blipFill>
          <a:blip r:embed="rId2"/>
          <a:srcRect l="10027" r="11579"/>
          <a:stretch>
            <a:fillRect/>
          </a:stretch>
        </p:blipFill>
        <p:spPr bwMode="auto">
          <a:xfrm>
            <a:off x="0" y="785794"/>
            <a:ext cx="5286380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Советская школа ортодонтии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1000109"/>
            <a:ext cx="3500430" cy="371477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А.Я. </a:t>
            </a:r>
            <a:r>
              <a:rPr lang="ru-RU" dirty="0" err="1" smtClean="0">
                <a:solidFill>
                  <a:srgbClr val="FF0000"/>
                </a:solidFill>
              </a:rPr>
              <a:t>Катц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1930-е годы. </a:t>
            </a:r>
          </a:p>
          <a:p>
            <a:pPr>
              <a:buNone/>
            </a:pPr>
            <a:r>
              <a:rPr lang="ru-RU" dirty="0" smtClean="0"/>
              <a:t>Положено начало лечения ЗЧА с помощью функционально-действующих аппаратов.</a:t>
            </a:r>
            <a:endParaRPr lang="ru-RU" dirty="0"/>
          </a:p>
        </p:txBody>
      </p:sp>
      <p:pic>
        <p:nvPicPr>
          <p:cNvPr id="59396" name="Picture 4" descr="ÐÐ°ÑÑÐ¸Ð½ÐºÐ¸ Ð¿Ð¾ Ð·Ð°Ð¿ÑÐ¾ÑÑ ÐºÐ¾ÑÐ¾Ð½ÐºÐ¸ ÐºÐ°ÑÑÐ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714884"/>
            <a:ext cx="2571768" cy="1860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35719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Л.В. Ильина – Маркосян</a:t>
            </a:r>
          </a:p>
          <a:p>
            <a:pPr>
              <a:buNone/>
            </a:pPr>
            <a:r>
              <a:rPr lang="ru-RU" dirty="0" smtClean="0"/>
              <a:t>1948 г. – «Зубное и челюстное протезирование у детей»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Вопросы профилактики ЗЧА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Детское протезирование</a:t>
            </a:r>
            <a:endParaRPr lang="ru-RU" dirty="0"/>
          </a:p>
        </p:txBody>
      </p:sp>
      <p:pic>
        <p:nvPicPr>
          <p:cNvPr id="63490" name="Picture 2" descr="ÐÐ°ÑÑÐ¸Ð½ÐºÐ¸ Ð¿Ð¾ Ð·Ð°Ð¿ÑÐ¾ÑÑ ÐÐ»ÑÐ¸Ð½Ð° - ÐÐ°ÑÐºÐ¾ÑÑÐ½ Ð¾ÑÑÐ¾Ð´Ð¾Ð½ÑÐ¸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642918"/>
            <a:ext cx="3357586" cy="57150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Ф. Я. </a:t>
            </a:r>
            <a:r>
              <a:rPr lang="ru-RU" dirty="0" err="1" smtClean="0">
                <a:solidFill>
                  <a:srgbClr val="FF0000"/>
                </a:solidFill>
              </a:rPr>
              <a:t>Хорошилкина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/>
              <a:t>создала научную </a:t>
            </a:r>
            <a:r>
              <a:rPr lang="ru-RU" dirty="0" err="1" smtClean="0"/>
              <a:t>ортодонтическую</a:t>
            </a:r>
            <a:r>
              <a:rPr lang="ru-RU" dirty="0" smtClean="0"/>
              <a:t> школу в СССР, России и СНГ, является автором 250 научных работ, в том числе более 50 опубликованных книг по своей специальности, получено 5 авторских свидетельств и патентов на изобретения.</a:t>
            </a:r>
            <a:endParaRPr lang="ru-RU" dirty="0"/>
          </a:p>
        </p:txBody>
      </p:sp>
      <p:pic>
        <p:nvPicPr>
          <p:cNvPr id="62466" name="Picture 2" descr="ÐÐ°ÑÑÐ¸Ð½ÐºÐ¸ Ð¿Ð¾ Ð·Ð°Ð¿ÑÐ¾ÑÑ ÑÐ¾ÑÐ¾ÑÐ¸Ð»ÐºÐ¸Ð½Ð° ÑÐµÐ²ÑÐ°Ð»Ð¸Ð½Ð° ÑÐºÐ¾Ð²Ð»ÐµÐ²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12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328982" cy="5043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Л.С. </a:t>
            </a:r>
            <a:r>
              <a:rPr lang="ru-RU" dirty="0" err="1" smtClean="0">
                <a:solidFill>
                  <a:srgbClr val="FF0000"/>
                </a:solidFill>
              </a:rPr>
              <a:t>Персин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Первый президент ассоциации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ортодонтов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России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42" name="Picture 2" descr="ÐÐ°ÑÑÐ¸Ð½ÐºÐ¸ Ð¿Ð¾ Ð·Ð°Ð¿ÑÐ¾ÑÑ Ð¿ÐµÑÑÐ¸Ð½ Ð¾ÑÑÐ¾Ð´Ð¾Ð½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</TotalTime>
  <Words>1482</Words>
  <Application>Microsoft Office PowerPoint</Application>
  <PresentationFormat>Экран (4:3)</PresentationFormat>
  <Paragraphs>183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Лекция №1 Этапы и пути развития ортодонтии. Филогенез и онтогенез зубочелюстной системы. Возрастные особенности развития зубочелюстной системы ребенка в норме</vt:lpstr>
      <vt:lpstr>Этапы развития ортодонтии:</vt:lpstr>
      <vt:lpstr>I – старая школа (1728-1890) </vt:lpstr>
      <vt:lpstr>II – новая школа (1890 – 1910) III – современная школа (1910 – 1929)   </vt:lpstr>
      <vt:lpstr>IV – наисовременнейшая школа (с 1930 г. по настоящее время) </vt:lpstr>
      <vt:lpstr>Советская школа ортодонтии</vt:lpstr>
      <vt:lpstr>Слайд 7</vt:lpstr>
      <vt:lpstr>Слайд 8</vt:lpstr>
      <vt:lpstr>Слайд 9</vt:lpstr>
      <vt:lpstr>Слайд 10</vt:lpstr>
      <vt:lpstr>Слайд 11</vt:lpstr>
      <vt:lpstr>Chris Farrell: миофункциональные аппараты – трейнеры.</vt:lpstr>
      <vt:lpstr>Лигатурные брекеты </vt:lpstr>
      <vt:lpstr>Самолигирующие брекеты</vt:lpstr>
      <vt:lpstr>Слайд 15</vt:lpstr>
      <vt:lpstr>Слайд 16</vt:lpstr>
      <vt:lpstr>Продолжение следует…</vt:lpstr>
      <vt:lpstr>Филогенез и онтогенез зубочелюстной системы.</vt:lpstr>
      <vt:lpstr>Филогенез ЗЧС</vt:lpstr>
      <vt:lpstr>Первичный  жевательный аппарат</vt:lpstr>
      <vt:lpstr>Вторичный жевательный аппарат</vt:lpstr>
      <vt:lpstr>Новый вторичный жевательный аппарат</vt:lpstr>
      <vt:lpstr>Зубы</vt:lpstr>
      <vt:lpstr>Млекопитающие</vt:lpstr>
      <vt:lpstr>Строение ВНЧС</vt:lpstr>
      <vt:lpstr>Онтогенез ЗЧС</vt:lpstr>
      <vt:lpstr>Слайд 27</vt:lpstr>
      <vt:lpstr>3-я неделя внутриутробного развития: формирование I, II, III, IV жаберной дуги (на рис. I-III – зародышевые бугры)</vt:lpstr>
      <vt:lpstr>2й месяц внутриутробного развития:</vt:lpstr>
      <vt:lpstr>2й месяц внутриутробного развития:</vt:lpstr>
      <vt:lpstr>Слайд 31</vt:lpstr>
      <vt:lpstr>Слайд 32</vt:lpstr>
      <vt:lpstr>Развитие зубов</vt:lpstr>
      <vt:lpstr>Первый период</vt:lpstr>
      <vt:lpstr>Зубной зачаток состоит из 3х частей: эмалевый орган, зубной сосочек и зубной мешочек</vt:lpstr>
      <vt:lpstr>Второй период</vt:lpstr>
      <vt:lpstr>Третий период</vt:lpstr>
      <vt:lpstr>Слайд 38</vt:lpstr>
      <vt:lpstr>Слайд 39</vt:lpstr>
      <vt:lpstr>Минерализация</vt:lpstr>
      <vt:lpstr>Возрастные особенности развития зубочелюстной системы ребенка в норме</vt:lpstr>
      <vt:lpstr>I. Период отсутствия зубов (до 6—8 мес.)</vt:lpstr>
      <vt:lpstr>Слайд 43</vt:lpstr>
      <vt:lpstr>Слайд 44</vt:lpstr>
      <vt:lpstr>II. Период формирования временного прикуса (от 6—8 мес. до 2—2,5 лет)</vt:lpstr>
      <vt:lpstr>Слайд 46</vt:lpstr>
      <vt:lpstr>Слайд 47</vt:lpstr>
      <vt:lpstr>Продолжение</vt:lpstr>
      <vt:lpstr>III. Период сформированного временного прикуса (от 2—2,5 до 4—4,5 лет)</vt:lpstr>
      <vt:lpstr>IV. Период, предшествующий смене зубов (от 4,5 до 6 лет)</vt:lpstr>
      <vt:lpstr>Начинается физиологическая резорбция корней временных резцов </vt:lpstr>
      <vt:lpstr>V. Период смены зубов (от 6 до 12—13 лет)</vt:lpstr>
      <vt:lpstr>Продолжение</vt:lpstr>
      <vt:lpstr>VI. Период постоянного прикуса (после 12—13 лет)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132</cp:revision>
  <dcterms:created xsi:type="dcterms:W3CDTF">2019-01-15T16:28:00Z</dcterms:created>
  <dcterms:modified xsi:type="dcterms:W3CDTF">2020-02-13T10:48:31Z</dcterms:modified>
</cp:coreProperties>
</file>